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8" r:id="rId2"/>
    <p:sldId id="262" r:id="rId3"/>
    <p:sldId id="306" r:id="rId4"/>
    <p:sldId id="307" r:id="rId5"/>
    <p:sldId id="303" r:id="rId6"/>
    <p:sldId id="304" r:id="rId7"/>
    <p:sldId id="301" r:id="rId8"/>
    <p:sldId id="291" r:id="rId9"/>
    <p:sldId id="290" r:id="rId10"/>
    <p:sldId id="292" r:id="rId11"/>
    <p:sldId id="300" r:id="rId12"/>
    <p:sldId id="280" r:id="rId13"/>
    <p:sldId id="267" r:id="rId14"/>
    <p:sldId id="257" r:id="rId15"/>
    <p:sldId id="265" r:id="rId16"/>
    <p:sldId id="266" r:id="rId17"/>
    <p:sldId id="295" r:id="rId18"/>
    <p:sldId id="299" r:id="rId19"/>
    <p:sldId id="297" r:id="rId20"/>
    <p:sldId id="296" r:id="rId21"/>
    <p:sldId id="294" r:id="rId22"/>
    <p:sldId id="298" r:id="rId23"/>
    <p:sldId id="308" r:id="rId24"/>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344" y="10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FDF8F-2729-4100-964C-81BCDE0FB7C4}" type="datetimeFigureOut">
              <a:rPr lang="en-GB" smtClean="0"/>
              <a:t>03/09/2020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61EF0-7AFC-4BB3-AE82-4C5C1F91954C}" type="slidenum">
              <a:rPr lang="en-GB" smtClean="0"/>
              <a:t>‹#›</a:t>
            </a:fld>
            <a:endParaRPr lang="en-GB"/>
          </a:p>
        </p:txBody>
      </p:sp>
    </p:spTree>
    <p:extLst>
      <p:ext uri="{BB962C8B-B14F-4D97-AF65-F5344CB8AC3E}">
        <p14:creationId xmlns:p14="http://schemas.microsoft.com/office/powerpoint/2010/main" val="29105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 abstract:</a:t>
            </a:r>
          </a:p>
          <a:p>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Over the last three years APEM have developed a number of innovative services and approaches specifically aimed at tackling the issues faced by Water Companies today, or those that they will face in the very near future. APEM’s approach has been to take our knowledge and experience of the challenges faced by water companies, and to try and find innovative solutions, rather than developing a technology, and then looking for a problem to solve.  This approach culminated in APEM winning two water industry achievement awards during 2014. Our innovative services range from leakage detection from the air to detailed three dimensional asset surveying from high resolution multi spectral imaging</a:t>
            </a:r>
            <a:endParaRPr lang="en-US" sz="1200" dirty="0">
              <a:latin typeface="Arial" pitchFamily="34" charset="0"/>
              <a:ea typeface="Calibri"/>
              <a:cs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6108907A-00FC-475F-ACE7-362EBB3647D7}" type="slidenum">
              <a:rPr lang="en-GB" smtClean="0">
                <a:solidFill>
                  <a:prstClr val="black"/>
                </a:solidFill>
              </a:rPr>
              <a:pPr>
                <a:defRPr/>
              </a:pPr>
              <a:t>2</a:t>
            </a:fld>
            <a:endParaRPr lang="en-GB">
              <a:solidFill>
                <a:prstClr val="black"/>
              </a:solidFill>
            </a:endParaRPr>
          </a:p>
        </p:txBody>
      </p:sp>
    </p:spTree>
    <p:extLst>
      <p:ext uri="{BB962C8B-B14F-4D97-AF65-F5344CB8AC3E}">
        <p14:creationId xmlns:p14="http://schemas.microsoft.com/office/powerpoint/2010/main" val="133290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 abstract:</a:t>
            </a:r>
          </a:p>
          <a:p>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Over the last three years APEM have developed a number of innovative services and approaches specifically aimed at tackling the issues faced by Water Companies today, or those that they will face in the very near future. APEM’s approach has been to take our knowledge and experience of the challenges faced by water companies, and to try and find innovative solutions, rather than developing a technology, and then looking for a problem to solve.  This approach culminated in APEM winning two water industry achievement awards during 2014. Our innovative services range from leakage detection from the air to detailed three dimensional asset surveying from high resolution multi spectral imaging</a:t>
            </a:r>
            <a:endParaRPr lang="en-US" sz="1200" dirty="0">
              <a:latin typeface="Arial" pitchFamily="34" charset="0"/>
              <a:ea typeface="Calibri"/>
              <a:cs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6108907A-00FC-475F-ACE7-362EBB3647D7}"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91442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 abstract:</a:t>
            </a:r>
          </a:p>
          <a:p>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Over the last three years APEM have developed a number of innovative services and approaches specifically aimed at tackling the issues faced by Water Companies today, or those that they will face in the very near future. APEM’s approach has been to take our knowledge and experience of the challenges faced by water companies, and to try and find innovative solutions, rather than developing a technology, and then looking for a problem to solve.  This approach culminated in APEM winning two water industry achievement awards during 2014. Our innovative services range from leakage detection from the air to detailed three dimensional asset surveying from high resolution multi spectral imaging</a:t>
            </a:r>
            <a:endParaRPr lang="en-US" sz="1200" dirty="0">
              <a:latin typeface="Arial" pitchFamily="34" charset="0"/>
              <a:ea typeface="Calibri"/>
              <a:cs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6108907A-00FC-475F-ACE7-362EBB3647D7}"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1120166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88F9B3-4F66-4856-8609-0B58256F0EFC}"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2F127C-125F-40EC-BAFB-EBC80F9C8DC2}" type="slidenum">
              <a:rPr lang="en-GB" smtClean="0"/>
              <a:t>‹#›</a:t>
            </a:fld>
            <a:endParaRPr lang="en-GB"/>
          </a:p>
        </p:txBody>
      </p:sp>
    </p:spTree>
    <p:extLst>
      <p:ext uri="{BB962C8B-B14F-4D97-AF65-F5344CB8AC3E}">
        <p14:creationId xmlns:p14="http://schemas.microsoft.com/office/powerpoint/2010/main" val="220322626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8F9B3-4F66-4856-8609-0B58256F0EFC}"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2F127C-125F-40EC-BAFB-EBC80F9C8DC2}" type="slidenum">
              <a:rPr lang="en-GB" smtClean="0"/>
              <a:t>‹#›</a:t>
            </a:fld>
            <a:endParaRPr lang="en-GB"/>
          </a:p>
        </p:txBody>
      </p:sp>
    </p:spTree>
    <p:extLst>
      <p:ext uri="{BB962C8B-B14F-4D97-AF65-F5344CB8AC3E}">
        <p14:creationId xmlns:p14="http://schemas.microsoft.com/office/powerpoint/2010/main" val="175533436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8F9B3-4F66-4856-8609-0B58256F0EFC}"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2F127C-125F-40EC-BAFB-EBC80F9C8DC2}" type="slidenum">
              <a:rPr lang="en-GB" smtClean="0"/>
              <a:t>‹#›</a:t>
            </a:fld>
            <a:endParaRPr lang="en-GB"/>
          </a:p>
        </p:txBody>
      </p:sp>
    </p:spTree>
    <p:extLst>
      <p:ext uri="{BB962C8B-B14F-4D97-AF65-F5344CB8AC3E}">
        <p14:creationId xmlns:p14="http://schemas.microsoft.com/office/powerpoint/2010/main" val="848556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8F9B3-4F66-4856-8609-0B58256F0EFC}"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2F127C-125F-40EC-BAFB-EBC80F9C8DC2}" type="slidenum">
              <a:rPr lang="en-GB" smtClean="0"/>
              <a:t>‹#›</a:t>
            </a:fld>
            <a:endParaRPr lang="en-GB"/>
          </a:p>
        </p:txBody>
      </p:sp>
    </p:spTree>
    <p:extLst>
      <p:ext uri="{BB962C8B-B14F-4D97-AF65-F5344CB8AC3E}">
        <p14:creationId xmlns:p14="http://schemas.microsoft.com/office/powerpoint/2010/main" val="28487088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8F9B3-4F66-4856-8609-0B58256F0EFC}"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2F127C-125F-40EC-BAFB-EBC80F9C8DC2}" type="slidenum">
              <a:rPr lang="en-GB" smtClean="0"/>
              <a:t>‹#›</a:t>
            </a:fld>
            <a:endParaRPr lang="en-GB"/>
          </a:p>
        </p:txBody>
      </p:sp>
    </p:spTree>
    <p:extLst>
      <p:ext uri="{BB962C8B-B14F-4D97-AF65-F5344CB8AC3E}">
        <p14:creationId xmlns:p14="http://schemas.microsoft.com/office/powerpoint/2010/main" val="18431656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88F9B3-4F66-4856-8609-0B58256F0EFC}"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2F127C-125F-40EC-BAFB-EBC80F9C8DC2}" type="slidenum">
              <a:rPr lang="en-GB" smtClean="0"/>
              <a:t>‹#›</a:t>
            </a:fld>
            <a:endParaRPr lang="en-GB"/>
          </a:p>
        </p:txBody>
      </p:sp>
    </p:spTree>
    <p:extLst>
      <p:ext uri="{BB962C8B-B14F-4D97-AF65-F5344CB8AC3E}">
        <p14:creationId xmlns:p14="http://schemas.microsoft.com/office/powerpoint/2010/main" val="359330578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88F9B3-4F66-4856-8609-0B58256F0EFC}" type="datetimeFigureOut">
              <a:rPr lang="en-GB" smtClean="0"/>
              <a:t>03/09/2020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2F127C-125F-40EC-BAFB-EBC80F9C8DC2}" type="slidenum">
              <a:rPr lang="en-GB" smtClean="0"/>
              <a:t>‹#›</a:t>
            </a:fld>
            <a:endParaRPr lang="en-GB"/>
          </a:p>
        </p:txBody>
      </p:sp>
    </p:spTree>
    <p:extLst>
      <p:ext uri="{BB962C8B-B14F-4D97-AF65-F5344CB8AC3E}">
        <p14:creationId xmlns:p14="http://schemas.microsoft.com/office/powerpoint/2010/main" val="230866484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88F9B3-4F66-4856-8609-0B58256F0EFC}" type="datetimeFigureOut">
              <a:rPr lang="en-GB" smtClean="0"/>
              <a:t>03/09/2020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2F127C-125F-40EC-BAFB-EBC80F9C8DC2}" type="slidenum">
              <a:rPr lang="en-GB" smtClean="0"/>
              <a:t>‹#›</a:t>
            </a:fld>
            <a:endParaRPr lang="en-GB"/>
          </a:p>
        </p:txBody>
      </p:sp>
    </p:spTree>
    <p:extLst>
      <p:ext uri="{BB962C8B-B14F-4D97-AF65-F5344CB8AC3E}">
        <p14:creationId xmlns:p14="http://schemas.microsoft.com/office/powerpoint/2010/main" val="199641369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8F9B3-4F66-4856-8609-0B58256F0EFC}" type="datetimeFigureOut">
              <a:rPr lang="en-GB" smtClean="0"/>
              <a:t>03/09/2020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2F127C-125F-40EC-BAFB-EBC80F9C8DC2}" type="slidenum">
              <a:rPr lang="en-GB" smtClean="0"/>
              <a:t>‹#›</a:t>
            </a:fld>
            <a:endParaRPr lang="en-GB"/>
          </a:p>
        </p:txBody>
      </p:sp>
    </p:spTree>
    <p:extLst>
      <p:ext uri="{BB962C8B-B14F-4D97-AF65-F5344CB8AC3E}">
        <p14:creationId xmlns:p14="http://schemas.microsoft.com/office/powerpoint/2010/main" val="161739413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8F9B3-4F66-4856-8609-0B58256F0EFC}"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2F127C-125F-40EC-BAFB-EBC80F9C8DC2}" type="slidenum">
              <a:rPr lang="en-GB" smtClean="0"/>
              <a:t>‹#›</a:t>
            </a:fld>
            <a:endParaRPr lang="en-GB"/>
          </a:p>
        </p:txBody>
      </p:sp>
    </p:spTree>
    <p:extLst>
      <p:ext uri="{BB962C8B-B14F-4D97-AF65-F5344CB8AC3E}">
        <p14:creationId xmlns:p14="http://schemas.microsoft.com/office/powerpoint/2010/main" val="333513153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8F9B3-4F66-4856-8609-0B58256F0EFC}"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2F127C-125F-40EC-BAFB-EBC80F9C8DC2}" type="slidenum">
              <a:rPr lang="en-GB" smtClean="0"/>
              <a:t>‹#›</a:t>
            </a:fld>
            <a:endParaRPr lang="en-GB"/>
          </a:p>
        </p:txBody>
      </p:sp>
    </p:spTree>
    <p:extLst>
      <p:ext uri="{BB962C8B-B14F-4D97-AF65-F5344CB8AC3E}">
        <p14:creationId xmlns:p14="http://schemas.microsoft.com/office/powerpoint/2010/main" val="126444040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8F9B3-4F66-4856-8609-0B58256F0EFC}" type="datetimeFigureOut">
              <a:rPr lang="en-GB" smtClean="0"/>
              <a:t>03/09/2020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F127C-125F-40EC-BAFB-EBC80F9C8DC2}" type="slidenum">
              <a:rPr lang="en-GB" smtClean="0"/>
              <a:t>‹#›</a:t>
            </a:fld>
            <a:endParaRPr lang="en-GB"/>
          </a:p>
        </p:txBody>
      </p:sp>
    </p:spTree>
    <p:extLst>
      <p:ext uri="{BB962C8B-B14F-4D97-AF65-F5344CB8AC3E}">
        <p14:creationId xmlns:p14="http://schemas.microsoft.com/office/powerpoint/2010/main" val="480933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052" name="Rectangle 3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053" name="Rectangle 3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br>
              <a:rPr lang="en-GB" altLang="en-US"/>
            </a:br>
            <a:endParaRPr lang="en-GB" altLang="en-US"/>
          </a:p>
          <a:p>
            <a:pPr eaLnBrk="0" hangingPunct="0"/>
            <a:r>
              <a:rPr lang="en-US" altLang="en-US" sz="1100">
                <a:latin typeface="Arial" charset="0"/>
                <a:cs typeface="Arial" charset="0"/>
              </a:rPr>
              <a:t>                              </a:t>
            </a:r>
            <a:endParaRPr lang="en-GB" altLang="en-US" sz="800"/>
          </a:p>
          <a:p>
            <a:pPr eaLnBrk="0" hangingPunct="0"/>
            <a:endParaRPr lang="en-GB" altLang="en-US"/>
          </a:p>
        </p:txBody>
      </p:sp>
      <p:sp>
        <p:nvSpPr>
          <p:cNvPr id="2060" name="TextBox 4"/>
          <p:cNvSpPr txBox="1">
            <a:spLocks noChangeArrowheads="1"/>
          </p:cNvSpPr>
          <p:nvPr/>
        </p:nvSpPr>
        <p:spPr bwMode="auto">
          <a:xfrm>
            <a:off x="1605516" y="3541719"/>
            <a:ext cx="64645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pPr algn="ctr"/>
            <a:r>
              <a:rPr lang="en-US" altLang="en-US" b="1" dirty="0">
                <a:solidFill>
                  <a:schemeClr val="bg1"/>
                </a:solidFill>
                <a:latin typeface="Arial" charset="0"/>
                <a:cs typeface="Arial" charset="0"/>
              </a:rPr>
              <a:t>The restoration of </a:t>
            </a:r>
            <a:r>
              <a:rPr lang="en-US" altLang="en-US" b="1" dirty="0" err="1">
                <a:solidFill>
                  <a:schemeClr val="bg1"/>
                </a:solidFill>
                <a:latin typeface="Arial" charset="0"/>
                <a:cs typeface="Arial" charset="0"/>
              </a:rPr>
              <a:t>Gypsey</a:t>
            </a:r>
            <a:r>
              <a:rPr lang="en-US" altLang="en-US" b="1" dirty="0">
                <a:solidFill>
                  <a:schemeClr val="bg1"/>
                </a:solidFill>
                <a:latin typeface="Arial" charset="0"/>
                <a:cs typeface="Arial" charset="0"/>
              </a:rPr>
              <a:t> Race, </a:t>
            </a:r>
            <a:r>
              <a:rPr lang="en-US" altLang="en-US" b="1" dirty="0" err="1">
                <a:solidFill>
                  <a:schemeClr val="bg1"/>
                </a:solidFill>
                <a:latin typeface="Arial" charset="0"/>
                <a:cs typeface="Arial" charset="0"/>
              </a:rPr>
              <a:t>Bridlington</a:t>
            </a:r>
            <a:endParaRPr lang="en-US" altLang="en-US" b="1" dirty="0">
              <a:solidFill>
                <a:schemeClr val="bg1"/>
              </a:solidFill>
              <a:latin typeface="Arial" charset="0"/>
              <a:cs typeface="Arial" charset="0"/>
            </a:endParaRPr>
          </a:p>
        </p:txBody>
      </p:sp>
      <p:sp>
        <p:nvSpPr>
          <p:cNvPr id="2061" name="Rectangle 8"/>
          <p:cNvSpPr>
            <a:spLocks noChangeArrowheads="1"/>
          </p:cNvSpPr>
          <p:nvPr/>
        </p:nvSpPr>
        <p:spPr bwMode="auto">
          <a:xfrm>
            <a:off x="2177401" y="5988386"/>
            <a:ext cx="509399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a:solidFill>
                  <a:schemeClr val="bg1"/>
                </a:solidFill>
                <a:latin typeface="Arial" charset="0"/>
                <a:ea typeface="Calibri" pitchFamily="34" charset="0"/>
                <a:cs typeface="Arial" charset="0"/>
              </a:rPr>
              <a:t>enquiries@apemltd.co.uk</a:t>
            </a:r>
            <a:endParaRPr lang="en-GB" dirty="0">
              <a:solidFill>
                <a:schemeClr val="bg1"/>
              </a:solidFill>
              <a:cs typeface="Arial" charset="0"/>
            </a:endParaRPr>
          </a:p>
        </p:txBody>
      </p:sp>
      <p:sp>
        <p:nvSpPr>
          <p:cNvPr id="2" name="Rectangle 17"/>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MS PGothic" pitchFamily="34" charset="-128"/>
            </a:endParaRPr>
          </a:p>
        </p:txBody>
      </p:sp>
      <p:sp>
        <p:nvSpPr>
          <p:cNvPr id="4" name="Rectangle 19"/>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MS PGothic" pitchFamily="34" charset="-128"/>
            </a:endParaRPr>
          </a:p>
        </p:txBody>
      </p:sp>
      <p:sp>
        <p:nvSpPr>
          <p:cNvPr id="5" name="Rectangle 4"/>
          <p:cNvSpPr/>
          <p:nvPr/>
        </p:nvSpPr>
        <p:spPr>
          <a:xfrm>
            <a:off x="1942305" y="5031332"/>
            <a:ext cx="5564188" cy="646331"/>
          </a:xfrm>
          <a:prstGeom prst="rect">
            <a:avLst/>
          </a:prstGeom>
        </p:spPr>
        <p:txBody>
          <a:bodyPr wrap="square">
            <a:spAutoFit/>
          </a:bodyPr>
          <a:lstStyle/>
          <a:p>
            <a:pPr algn="ctr">
              <a:spcAft>
                <a:spcPts val="0"/>
              </a:spcAft>
              <a:defRPr/>
            </a:pPr>
            <a:r>
              <a:rPr lang="en-GB" sz="1100" dirty="0">
                <a:solidFill>
                  <a:schemeClr val="bg1"/>
                </a:solidFill>
                <a:latin typeface="Arial" pitchFamily="34" charset="0"/>
                <a:ea typeface="Times New Roman"/>
                <a:cs typeface="Arial" pitchFamily="34" charset="0"/>
              </a:rPr>
              <a:t> </a:t>
            </a:r>
            <a:r>
              <a:rPr lang="en-US" dirty="0">
                <a:solidFill>
                  <a:schemeClr val="bg1"/>
                </a:solidFill>
                <a:latin typeface="Arial" charset="0"/>
                <a:ea typeface="Calibri" pitchFamily="34" charset="0"/>
                <a:cs typeface="Arial" charset="0"/>
              </a:rPr>
              <a:t>Client: SWECO</a:t>
            </a:r>
          </a:p>
          <a:p>
            <a:pPr algn="ctr">
              <a:spcAft>
                <a:spcPts val="0"/>
              </a:spcAft>
              <a:defRPr/>
            </a:pPr>
            <a:r>
              <a:rPr lang="en-US" dirty="0">
                <a:solidFill>
                  <a:schemeClr val="bg1"/>
                </a:solidFill>
                <a:latin typeface="Arial" charset="0"/>
                <a:ea typeface="Calibri" pitchFamily="34" charset="0"/>
                <a:cs typeface="Arial" charset="0"/>
              </a:rPr>
              <a:t>Ultimate Client: East Riding Of Yorkshire Council </a:t>
            </a:r>
            <a:endParaRPr lang="en-GB" dirty="0">
              <a:solidFill>
                <a:schemeClr val="bg1"/>
              </a:solidFill>
              <a:latin typeface="Arial" charset="0"/>
              <a:ea typeface="Calibri" pitchFamily="34" charset="0"/>
              <a:cs typeface="Arial" charset="0"/>
            </a:endParaRPr>
          </a:p>
        </p:txBody>
      </p:sp>
      <p:pic>
        <p:nvPicPr>
          <p:cNvPr id="1028" name="Picture 4" descr="K:\Marketing\Logos\APEM logos\01 APEM logos\APEM varying sizes_jpegs\APEM LOGO_2014_RGB_lr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23367" y="1036684"/>
            <a:ext cx="3802063" cy="17409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fence, small&#10;&#10;Description automatically generated">
            <a:extLst>
              <a:ext uri="{FF2B5EF4-FFF2-40B4-BE49-F238E27FC236}">
                <a16:creationId xmlns:a16="http://schemas.microsoft.com/office/drawing/2014/main" id="{4A633BE2-8EE9-48C3-8574-7D30B7C483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1">
            <a:extLst>
              <a:ext uri="{FF2B5EF4-FFF2-40B4-BE49-F238E27FC236}">
                <a16:creationId xmlns:a16="http://schemas.microsoft.com/office/drawing/2014/main" id="{06219B56-F0C6-4DA8-986A-B18C9029EB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955E24B-A03A-4B38-87EB-2A7F787B75C7}"/>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A6D1F492-0E0E-42CA-8AF1-295BEB6427A2}"/>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early construction phase</a:t>
            </a:r>
          </a:p>
        </p:txBody>
      </p:sp>
    </p:spTree>
    <p:extLst>
      <p:ext uri="{BB962C8B-B14F-4D97-AF65-F5344CB8AC3E}">
        <p14:creationId xmlns:p14="http://schemas.microsoft.com/office/powerpoint/2010/main" val="13884580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grass, fence, nature&#10;&#10;Description automatically generated">
            <a:extLst>
              <a:ext uri="{FF2B5EF4-FFF2-40B4-BE49-F238E27FC236}">
                <a16:creationId xmlns:a16="http://schemas.microsoft.com/office/drawing/2014/main" id="{8D8ACF07-1049-4CB4-A999-8A0A3C7FAD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1">
            <a:extLst>
              <a:ext uri="{FF2B5EF4-FFF2-40B4-BE49-F238E27FC236}">
                <a16:creationId xmlns:a16="http://schemas.microsoft.com/office/drawing/2014/main" id="{F3F4D8C4-8F1F-4CBE-B9C2-9E28702DE6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8D13051-B01E-427F-9BB6-BAB621D93684}"/>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2371DF22-616B-4BA6-9E08-12D23919D69E}"/>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early construction phase</a:t>
            </a:r>
          </a:p>
        </p:txBody>
      </p:sp>
    </p:spTree>
    <p:extLst>
      <p:ext uri="{BB962C8B-B14F-4D97-AF65-F5344CB8AC3E}">
        <p14:creationId xmlns:p14="http://schemas.microsoft.com/office/powerpoint/2010/main" val="403687390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294">
            <a:extLst>
              <a:ext uri="{FF2B5EF4-FFF2-40B4-BE49-F238E27FC236}">
                <a16:creationId xmlns:a16="http://schemas.microsoft.com/office/drawing/2014/main" id="{E6DDD38E-06F8-4AF4-B0AA-66970979AB75}"/>
              </a:ext>
            </a:extLst>
          </p:cNvPr>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a:stretch/>
        </p:blipFill>
        <p:spPr>
          <a:xfrm rot="5400000">
            <a:off x="742950" y="-1314450"/>
            <a:ext cx="7658100" cy="9144000"/>
          </a:xfrm>
          <a:prstGeom prst="rect">
            <a:avLst/>
          </a:prstGeom>
        </p:spPr>
      </p:pic>
      <p:pic>
        <p:nvPicPr>
          <p:cNvPr id="5" name="Picture 1">
            <a:extLst>
              <a:ext uri="{FF2B5EF4-FFF2-40B4-BE49-F238E27FC236}">
                <a16:creationId xmlns:a16="http://schemas.microsoft.com/office/drawing/2014/main" id="{5AC58923-A556-4771-9CA8-691F8EA695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F1CF13A-7939-4950-96EF-3B739385FAE0}"/>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6EADF3B7-D09B-4741-B44A-BE2E325F1E7B}"/>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mid construction phase</a:t>
            </a:r>
          </a:p>
        </p:txBody>
      </p:sp>
    </p:spTree>
    <p:extLst>
      <p:ext uri="{BB962C8B-B14F-4D97-AF65-F5344CB8AC3E}">
        <p14:creationId xmlns:p14="http://schemas.microsoft.com/office/powerpoint/2010/main" val="204827162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281">
            <a:extLst>
              <a:ext uri="{FF2B5EF4-FFF2-40B4-BE49-F238E27FC236}">
                <a16:creationId xmlns:a16="http://schemas.microsoft.com/office/drawing/2014/main" id="{86D3069D-E88C-43A8-BEA9-30CA6355C1C4}"/>
              </a:ext>
            </a:extLst>
          </p:cNvPr>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a:stretch/>
        </p:blipFill>
        <p:spPr>
          <a:xfrm rot="5400000">
            <a:off x="954878" y="-1186742"/>
            <a:ext cx="7113927" cy="9264316"/>
          </a:xfrm>
          <a:prstGeom prst="rect">
            <a:avLst/>
          </a:prstGeom>
        </p:spPr>
      </p:pic>
      <p:pic>
        <p:nvPicPr>
          <p:cNvPr id="5" name="Picture 1">
            <a:extLst>
              <a:ext uri="{FF2B5EF4-FFF2-40B4-BE49-F238E27FC236}">
                <a16:creationId xmlns:a16="http://schemas.microsoft.com/office/drawing/2014/main" id="{007944A9-812D-4E01-9D59-7B6B990CD9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BB8BCBC-3ECD-4E10-8652-F5AC2815D2AA}"/>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AB852343-9770-4143-B24C-DD6761AF58BC}"/>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mid construction phase</a:t>
            </a:r>
          </a:p>
        </p:txBody>
      </p:sp>
    </p:spTree>
    <p:extLst>
      <p:ext uri="{BB962C8B-B14F-4D97-AF65-F5344CB8AC3E}">
        <p14:creationId xmlns:p14="http://schemas.microsoft.com/office/powerpoint/2010/main" val="168113884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271">
            <a:extLst>
              <a:ext uri="{FF2B5EF4-FFF2-40B4-BE49-F238E27FC236}">
                <a16:creationId xmlns:a16="http://schemas.microsoft.com/office/drawing/2014/main" id="{5683C7AD-2F5D-4F75-A4C6-4ACA1F08EC80}"/>
              </a:ext>
            </a:extLst>
          </p:cNvPr>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a:stretch/>
        </p:blipFill>
        <p:spPr>
          <a:xfrm rot="5400000">
            <a:off x="847725" y="-1095375"/>
            <a:ext cx="7448550" cy="9144000"/>
          </a:xfrm>
          <a:prstGeom prst="rect">
            <a:avLst/>
          </a:prstGeom>
        </p:spPr>
      </p:pic>
      <p:pic>
        <p:nvPicPr>
          <p:cNvPr id="4" name="Picture 1">
            <a:extLst>
              <a:ext uri="{FF2B5EF4-FFF2-40B4-BE49-F238E27FC236}">
                <a16:creationId xmlns:a16="http://schemas.microsoft.com/office/drawing/2014/main" id="{1301A742-08ED-4AFF-ACB9-74F76E085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65834A4-AD54-4454-9BA6-67A459D13564}"/>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 name="TextBox 4">
            <a:extLst>
              <a:ext uri="{FF2B5EF4-FFF2-40B4-BE49-F238E27FC236}">
                <a16:creationId xmlns:a16="http://schemas.microsoft.com/office/drawing/2014/main" id="{A11D41AE-07E6-495F-89F3-51B1070984D8}"/>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mid construction phase</a:t>
            </a:r>
          </a:p>
        </p:txBody>
      </p:sp>
    </p:spTree>
    <p:extLst>
      <p:ext uri="{BB962C8B-B14F-4D97-AF65-F5344CB8AC3E}">
        <p14:creationId xmlns:p14="http://schemas.microsoft.com/office/powerpoint/2010/main" val="4582195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279">
            <a:extLst>
              <a:ext uri="{FF2B5EF4-FFF2-40B4-BE49-F238E27FC236}">
                <a16:creationId xmlns:a16="http://schemas.microsoft.com/office/drawing/2014/main" id="{528E92B4-928E-42EE-8BE8-C15C9E95A02F}"/>
              </a:ext>
            </a:extLst>
          </p:cNvPr>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19049" y="0"/>
            <a:ext cx="9182100" cy="6858000"/>
          </a:xfrm>
          <a:prstGeom prst="rect">
            <a:avLst/>
          </a:prstGeom>
        </p:spPr>
      </p:pic>
      <p:pic>
        <p:nvPicPr>
          <p:cNvPr id="5" name="Picture 1">
            <a:extLst>
              <a:ext uri="{FF2B5EF4-FFF2-40B4-BE49-F238E27FC236}">
                <a16:creationId xmlns:a16="http://schemas.microsoft.com/office/drawing/2014/main" id="{C6B32A5E-407E-4BF9-B932-CB2C15FD55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E1FFDDD-3267-469D-A5BA-F9D8803A0B91}"/>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1557C9DC-E51D-4E40-B18A-428D06B481BB}"/>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mid construction phase</a:t>
            </a:r>
          </a:p>
        </p:txBody>
      </p:sp>
    </p:spTree>
    <p:extLst>
      <p:ext uri="{BB962C8B-B14F-4D97-AF65-F5344CB8AC3E}">
        <p14:creationId xmlns:p14="http://schemas.microsoft.com/office/powerpoint/2010/main" val="96919033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280">
            <a:extLst>
              <a:ext uri="{FF2B5EF4-FFF2-40B4-BE49-F238E27FC236}">
                <a16:creationId xmlns:a16="http://schemas.microsoft.com/office/drawing/2014/main" id="{4A17506E-F6AE-4318-82EE-EE8156D4FD86}"/>
              </a:ext>
            </a:extLst>
          </p:cNvPr>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19049" y="0"/>
            <a:ext cx="9182100" cy="6858000"/>
          </a:xfrm>
          <a:prstGeom prst="rect">
            <a:avLst/>
          </a:prstGeom>
        </p:spPr>
      </p:pic>
      <p:pic>
        <p:nvPicPr>
          <p:cNvPr id="5" name="Picture 1">
            <a:extLst>
              <a:ext uri="{FF2B5EF4-FFF2-40B4-BE49-F238E27FC236}">
                <a16:creationId xmlns:a16="http://schemas.microsoft.com/office/drawing/2014/main" id="{87FBF39D-FE8B-49EF-85ED-A7E6CA23FB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1407BB7-D218-4448-8D11-393DF883EF69}"/>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5B913B8D-AA16-4D39-8B5C-46BC6D4FB146}"/>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mid construction phase</a:t>
            </a:r>
          </a:p>
        </p:txBody>
      </p:sp>
    </p:spTree>
    <p:extLst>
      <p:ext uri="{BB962C8B-B14F-4D97-AF65-F5344CB8AC3E}">
        <p14:creationId xmlns:p14="http://schemas.microsoft.com/office/powerpoint/2010/main" val="374347047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green field&#10;&#10;Description automatically generated">
            <a:extLst>
              <a:ext uri="{FF2B5EF4-FFF2-40B4-BE49-F238E27FC236}">
                <a16:creationId xmlns:a16="http://schemas.microsoft.com/office/drawing/2014/main" id="{4B6D8F17-0AA1-4A57-A1CD-38736AE4F0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0599" y="-163773"/>
            <a:ext cx="9903214" cy="7707573"/>
          </a:xfrm>
          <a:prstGeom prst="rect">
            <a:avLst/>
          </a:prstGeom>
        </p:spPr>
      </p:pic>
      <p:pic>
        <p:nvPicPr>
          <p:cNvPr id="5" name="Picture 1">
            <a:extLst>
              <a:ext uri="{FF2B5EF4-FFF2-40B4-BE49-F238E27FC236}">
                <a16:creationId xmlns:a16="http://schemas.microsoft.com/office/drawing/2014/main" id="{298E7C73-C912-4429-8CCE-B109F2AF85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656A8F8-05CC-4197-A5D6-11034C4177FB}"/>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802660C9-CF24-47BA-9A25-0160FFFE89DC}"/>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soon after completion</a:t>
            </a:r>
          </a:p>
        </p:txBody>
      </p:sp>
    </p:spTree>
    <p:extLst>
      <p:ext uri="{BB962C8B-B14F-4D97-AF65-F5344CB8AC3E}">
        <p14:creationId xmlns:p14="http://schemas.microsoft.com/office/powerpoint/2010/main" val="307886359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field, grassy&#10;&#10;Description automatically generated">
            <a:extLst>
              <a:ext uri="{FF2B5EF4-FFF2-40B4-BE49-F238E27FC236}">
                <a16:creationId xmlns:a16="http://schemas.microsoft.com/office/drawing/2014/main" id="{A854FD6E-64E6-4E0C-8440-7E572447FA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7421" y="-533400"/>
            <a:ext cx="9321421" cy="7772400"/>
          </a:xfrm>
          <a:prstGeom prst="rect">
            <a:avLst/>
          </a:prstGeom>
        </p:spPr>
      </p:pic>
      <p:pic>
        <p:nvPicPr>
          <p:cNvPr id="5" name="Picture 1">
            <a:extLst>
              <a:ext uri="{FF2B5EF4-FFF2-40B4-BE49-F238E27FC236}">
                <a16:creationId xmlns:a16="http://schemas.microsoft.com/office/drawing/2014/main" id="{56A0712C-63B0-4197-B6B7-D6B3E244C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AFCBA73-D653-4CD8-B1E3-1F2C519486B4}"/>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97BBFF59-20C8-42C0-B071-A0A7BDE6D931}"/>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soon after completion</a:t>
            </a:r>
          </a:p>
        </p:txBody>
      </p:sp>
    </p:spTree>
    <p:extLst>
      <p:ext uri="{BB962C8B-B14F-4D97-AF65-F5344CB8AC3E}">
        <p14:creationId xmlns:p14="http://schemas.microsoft.com/office/powerpoint/2010/main" val="37456892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ain traveling down a dirt road&#10;&#10;Description automatically generated">
            <a:extLst>
              <a:ext uri="{FF2B5EF4-FFF2-40B4-BE49-F238E27FC236}">
                <a16:creationId xmlns:a16="http://schemas.microsoft.com/office/drawing/2014/main" id="{616449D1-6B01-43B6-A9E2-245326F99C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3007" y="-323849"/>
            <a:ext cx="9337007" cy="7543800"/>
          </a:xfrm>
          <a:prstGeom prst="rect">
            <a:avLst/>
          </a:prstGeom>
        </p:spPr>
      </p:pic>
      <p:pic>
        <p:nvPicPr>
          <p:cNvPr id="5" name="Picture 1">
            <a:extLst>
              <a:ext uri="{FF2B5EF4-FFF2-40B4-BE49-F238E27FC236}">
                <a16:creationId xmlns:a16="http://schemas.microsoft.com/office/drawing/2014/main" id="{B215B2CA-A8E8-4347-A140-0C4814BA14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FCE2CCA-4920-476E-A5B2-13F79BCBFCA6}"/>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154DDDA9-A906-4892-B260-E8597D7AA815}"/>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soon after completion</a:t>
            </a:r>
          </a:p>
        </p:txBody>
      </p:sp>
    </p:spTree>
    <p:extLst>
      <p:ext uri="{BB962C8B-B14F-4D97-AF65-F5344CB8AC3E}">
        <p14:creationId xmlns:p14="http://schemas.microsoft.com/office/powerpoint/2010/main" val="387015596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084" name="TextBox 4"/>
          <p:cNvSpPr txBox="1">
            <a:spLocks noChangeArrowheads="1"/>
          </p:cNvSpPr>
          <p:nvPr/>
        </p:nvSpPr>
        <p:spPr bwMode="auto">
          <a:xfrm>
            <a:off x="461962" y="333375"/>
            <a:ext cx="82180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a:solidFill>
                  <a:schemeClr val="bg1"/>
                </a:solidFill>
                <a:latin typeface="Arial" charset="0"/>
                <a:cs typeface="Arial" charset="0"/>
              </a:rPr>
              <a:t>The restoration of </a:t>
            </a:r>
            <a:r>
              <a:rPr lang="en-US" altLang="en-US" sz="2000" b="1" dirty="0" err="1">
                <a:solidFill>
                  <a:schemeClr val="bg1"/>
                </a:solidFill>
                <a:latin typeface="Arial" charset="0"/>
                <a:cs typeface="Arial" charset="0"/>
              </a:rPr>
              <a:t>Gypsey</a:t>
            </a:r>
            <a:r>
              <a:rPr lang="en-US" altLang="en-US" sz="2000" b="1" dirty="0">
                <a:solidFill>
                  <a:schemeClr val="bg1"/>
                </a:solidFill>
                <a:latin typeface="Arial" charset="0"/>
                <a:cs typeface="Arial" charset="0"/>
              </a:rPr>
              <a:t> Race, </a:t>
            </a:r>
            <a:r>
              <a:rPr lang="en-US" altLang="en-US" sz="2000" b="1" dirty="0" err="1">
                <a:solidFill>
                  <a:schemeClr val="bg1"/>
                </a:solidFill>
                <a:latin typeface="Arial" charset="0"/>
                <a:cs typeface="Arial" charset="0"/>
              </a:rPr>
              <a:t>Bridlington</a:t>
            </a:r>
            <a:endParaRPr lang="en-US" altLang="en-US" sz="2000" b="1" dirty="0">
              <a:solidFill>
                <a:schemeClr val="bg1"/>
              </a:solidFill>
              <a:latin typeface="Arial" charset="0"/>
              <a:cs typeface="Arial" charset="0"/>
            </a:endParaRPr>
          </a:p>
        </p:txBody>
      </p:sp>
      <p:sp>
        <p:nvSpPr>
          <p:cNvPr id="25" name="TextBox 1"/>
          <p:cNvSpPr txBox="1">
            <a:spLocks noChangeArrowheads="1"/>
          </p:cNvSpPr>
          <p:nvPr/>
        </p:nvSpPr>
        <p:spPr bwMode="auto">
          <a:xfrm>
            <a:off x="461963" y="1263534"/>
            <a:ext cx="8218012"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85750" indent="-285750">
              <a:spcAft>
                <a:spcPts val="600"/>
              </a:spcAft>
              <a:buFont typeface="Arial" pitchFamily="34" charset="0"/>
              <a:buChar char="•"/>
              <a:defRPr/>
            </a:pPr>
            <a:r>
              <a:rPr lang="en-GB" sz="2000" dirty="0" err="1">
                <a:effectLst/>
                <a:latin typeface="Arial" panose="020B0604020202020204" pitchFamily="34" charset="0"/>
                <a:ea typeface="Calibri" panose="020F0502020204030204" pitchFamily="34" charset="0"/>
              </a:rPr>
              <a:t>Gypsey</a:t>
            </a:r>
            <a:r>
              <a:rPr lang="en-GB" sz="2000" dirty="0">
                <a:effectLst/>
                <a:latin typeface="Arial" panose="020B0604020202020204" pitchFamily="34" charset="0"/>
                <a:ea typeface="Calibri" panose="020F0502020204030204" pitchFamily="34" charset="0"/>
              </a:rPr>
              <a:t> Race is Europe’s most northerly chalk stream and has experienced a long history of physical modification. </a:t>
            </a:r>
          </a:p>
          <a:p>
            <a:pPr marL="285750" indent="-285750">
              <a:spcAft>
                <a:spcPts val="600"/>
              </a:spcAft>
              <a:buFont typeface="Arial" pitchFamily="34" charset="0"/>
              <a:buChar char="•"/>
              <a:defRPr/>
            </a:pPr>
            <a:r>
              <a:rPr lang="en-GB" sz="2000" dirty="0">
                <a:effectLst/>
                <a:latin typeface="Arial" panose="020B0604020202020204" pitchFamily="34" charset="0"/>
                <a:ea typeface="Calibri" panose="020F0502020204030204" pitchFamily="34" charset="0"/>
              </a:rPr>
              <a:t>The river was over-wide, with minimal habitat variability and such shallow depths that fish passage was limited during most flows. </a:t>
            </a:r>
          </a:p>
          <a:p>
            <a:pPr marL="285750" indent="-285750">
              <a:spcAft>
                <a:spcPts val="600"/>
              </a:spcAft>
              <a:buFont typeface="Arial" pitchFamily="34" charset="0"/>
              <a:buChar char="•"/>
              <a:defRPr/>
            </a:pPr>
            <a:r>
              <a:rPr lang="en-GB" sz="2000" dirty="0">
                <a:effectLst/>
                <a:latin typeface="Arial" panose="020B0604020202020204" pitchFamily="34" charset="0"/>
                <a:ea typeface="Calibri" panose="020F0502020204030204" pitchFamily="34" charset="0"/>
              </a:rPr>
              <a:t>In its lower reaches, the river flows through the urban centre of Bridlington and is confined between walled revetments on both banks.</a:t>
            </a:r>
          </a:p>
          <a:p>
            <a:pPr marL="285750" indent="-285750">
              <a:spcAft>
                <a:spcPts val="600"/>
              </a:spcAft>
              <a:buFont typeface="Arial" pitchFamily="34" charset="0"/>
              <a:buChar char="•"/>
              <a:defRPr/>
            </a:pPr>
            <a:r>
              <a:rPr lang="en-GB" sz="2000" dirty="0">
                <a:effectLst/>
                <a:latin typeface="Arial" panose="020B0604020202020204" pitchFamily="34" charset="0"/>
                <a:ea typeface="Calibri" panose="020F0502020204030204" pitchFamily="34" charset="0"/>
              </a:rPr>
              <a:t>Restoration options were therefore limited and any measures could not increase flood or erosion risk.</a:t>
            </a:r>
          </a:p>
          <a:p>
            <a:pPr marL="285750" indent="-285750">
              <a:spcAft>
                <a:spcPts val="600"/>
              </a:spcAft>
              <a:buFont typeface="Arial" pitchFamily="34" charset="0"/>
              <a:buChar char="•"/>
              <a:defRPr/>
            </a:pPr>
            <a:r>
              <a:rPr lang="en-GB" sz="2000" dirty="0">
                <a:effectLst/>
                <a:latin typeface="Arial" panose="020B0604020202020204" pitchFamily="34" charset="0"/>
                <a:ea typeface="Calibri" panose="020F0502020204030204" pitchFamily="34" charset="0"/>
              </a:rPr>
              <a:t>In an urban renewal construction project led by SWECO for the East Riding Of Yorkshire Council, APEM provided outline restoration designs, and oversaw the construction of habitat enhancement measures for a total length of 350m of the urban river. </a:t>
            </a:r>
            <a:endParaRPr lang="en-GB" sz="2000" dirty="0">
              <a:latin typeface="Arial" pitchFamily="34" charset="0"/>
              <a:cs typeface="Arial" pitchFamily="34" charset="0"/>
            </a:endParaRPr>
          </a:p>
          <a:p>
            <a:pPr eaLnBrk="1" hangingPunct="1">
              <a:defRPr/>
            </a:pPr>
            <a:endParaRPr lang="en-GB" sz="1600" dirty="0">
              <a:solidFill>
                <a:prstClr val="black"/>
              </a:solidFill>
              <a:latin typeface="Arial" charset="0"/>
              <a:cs typeface="Arial" charset="0"/>
            </a:endParaRPr>
          </a:p>
        </p:txBody>
      </p:sp>
    </p:spTree>
    <p:extLst>
      <p:ext uri="{BB962C8B-B14F-4D97-AF65-F5344CB8AC3E}">
        <p14:creationId xmlns:p14="http://schemas.microsoft.com/office/powerpoint/2010/main" val="223282091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ain traveling down a dirt road&#10;&#10;Description automatically generated">
            <a:extLst>
              <a:ext uri="{FF2B5EF4-FFF2-40B4-BE49-F238E27FC236}">
                <a16:creationId xmlns:a16="http://schemas.microsoft.com/office/drawing/2014/main" id="{A5DCE1F9-3FEE-4F43-89FE-1584287ACE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100" y="-247649"/>
            <a:ext cx="9372600" cy="7448550"/>
          </a:xfrm>
          <a:prstGeom prst="rect">
            <a:avLst/>
          </a:prstGeom>
        </p:spPr>
      </p:pic>
      <p:pic>
        <p:nvPicPr>
          <p:cNvPr id="5" name="Picture 1">
            <a:extLst>
              <a:ext uri="{FF2B5EF4-FFF2-40B4-BE49-F238E27FC236}">
                <a16:creationId xmlns:a16="http://schemas.microsoft.com/office/drawing/2014/main" id="{BD406F24-8D60-4FBD-8965-ACE900D9C4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2946D52-3AFE-435C-AB53-9AB8E878E051}"/>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A7C78C41-4622-462E-86FD-9E33E5975113}"/>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soon after completion</a:t>
            </a:r>
          </a:p>
        </p:txBody>
      </p:sp>
    </p:spTree>
    <p:extLst>
      <p:ext uri="{BB962C8B-B14F-4D97-AF65-F5344CB8AC3E}">
        <p14:creationId xmlns:p14="http://schemas.microsoft.com/office/powerpoint/2010/main" val="311045146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outdoor, river, train&#10;&#10;Description automatically generated">
            <a:extLst>
              <a:ext uri="{FF2B5EF4-FFF2-40B4-BE49-F238E27FC236}">
                <a16:creationId xmlns:a16="http://schemas.microsoft.com/office/drawing/2014/main" id="{C9E65AC0-AE54-4680-ADC3-B84EE2DF73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050" y="-266700"/>
            <a:ext cx="9163050" cy="7315200"/>
          </a:xfrm>
          <a:prstGeom prst="rect">
            <a:avLst/>
          </a:prstGeom>
        </p:spPr>
      </p:pic>
      <p:pic>
        <p:nvPicPr>
          <p:cNvPr id="4" name="Picture 1">
            <a:extLst>
              <a:ext uri="{FF2B5EF4-FFF2-40B4-BE49-F238E27FC236}">
                <a16:creationId xmlns:a16="http://schemas.microsoft.com/office/drawing/2014/main" id="{1FCD7F6C-4FE7-4514-9CEC-8784D0B825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BA72355-FCEF-435B-A813-2CCBDFF2CC0D}"/>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E0C56C4A-8B04-4E65-9CA0-284C3CB6756B}"/>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soon after completion</a:t>
            </a:r>
          </a:p>
        </p:txBody>
      </p:sp>
    </p:spTree>
    <p:extLst>
      <p:ext uri="{BB962C8B-B14F-4D97-AF65-F5344CB8AC3E}">
        <p14:creationId xmlns:p14="http://schemas.microsoft.com/office/powerpoint/2010/main" val="45430692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train, track&#10;&#10;Description automatically generated">
            <a:extLst>
              <a:ext uri="{FF2B5EF4-FFF2-40B4-BE49-F238E27FC236}">
                <a16:creationId xmlns:a16="http://schemas.microsoft.com/office/drawing/2014/main" id="{0989CBE8-3548-44B4-963A-77F65206D9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28599"/>
            <a:ext cx="9144000" cy="7410450"/>
          </a:xfrm>
          <a:prstGeom prst="rect">
            <a:avLst/>
          </a:prstGeom>
        </p:spPr>
      </p:pic>
      <p:pic>
        <p:nvPicPr>
          <p:cNvPr id="5" name="Picture 1">
            <a:extLst>
              <a:ext uri="{FF2B5EF4-FFF2-40B4-BE49-F238E27FC236}">
                <a16:creationId xmlns:a16="http://schemas.microsoft.com/office/drawing/2014/main" id="{C745BE05-5CD5-42E6-AA21-E720988ABE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CA639E4-2F43-4D10-9BD9-0B959E3EC65C}"/>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9729F261-9653-4B37-85CD-EAB9009F07AC}"/>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soon after completion</a:t>
            </a:r>
          </a:p>
        </p:txBody>
      </p:sp>
    </p:spTree>
    <p:extLst>
      <p:ext uri="{BB962C8B-B14F-4D97-AF65-F5344CB8AC3E}">
        <p14:creationId xmlns:p14="http://schemas.microsoft.com/office/powerpoint/2010/main" val="33425385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052" name="Rectangle 3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053" name="Rectangle 3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br>
              <a:rPr lang="en-GB" altLang="en-US"/>
            </a:br>
            <a:endParaRPr lang="en-GB" altLang="en-US"/>
          </a:p>
          <a:p>
            <a:pPr eaLnBrk="0" hangingPunct="0"/>
            <a:r>
              <a:rPr lang="en-US" altLang="en-US" sz="1100">
                <a:latin typeface="Arial" charset="0"/>
                <a:cs typeface="Arial" charset="0"/>
              </a:rPr>
              <a:t>                              </a:t>
            </a:r>
            <a:endParaRPr lang="en-GB" altLang="en-US" sz="800"/>
          </a:p>
          <a:p>
            <a:pPr eaLnBrk="0" hangingPunct="0"/>
            <a:endParaRPr lang="en-GB" altLang="en-US"/>
          </a:p>
        </p:txBody>
      </p:sp>
      <p:sp>
        <p:nvSpPr>
          <p:cNvPr id="2060" name="TextBox 4"/>
          <p:cNvSpPr txBox="1">
            <a:spLocks noChangeArrowheads="1"/>
          </p:cNvSpPr>
          <p:nvPr/>
        </p:nvSpPr>
        <p:spPr bwMode="auto">
          <a:xfrm>
            <a:off x="1942305" y="4259263"/>
            <a:ext cx="55641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pPr algn="ctr"/>
            <a:r>
              <a:rPr lang="en-US" altLang="en-US" b="1" dirty="0">
                <a:solidFill>
                  <a:schemeClr val="bg1"/>
                </a:solidFill>
                <a:latin typeface="Arial" charset="0"/>
                <a:cs typeface="Arial" charset="0"/>
              </a:rPr>
              <a:t>Thank you for watching</a:t>
            </a:r>
          </a:p>
        </p:txBody>
      </p:sp>
      <p:sp>
        <p:nvSpPr>
          <p:cNvPr id="2061" name="Rectangle 8"/>
          <p:cNvSpPr>
            <a:spLocks noChangeArrowheads="1"/>
          </p:cNvSpPr>
          <p:nvPr/>
        </p:nvSpPr>
        <p:spPr bwMode="auto">
          <a:xfrm>
            <a:off x="2177401" y="5988386"/>
            <a:ext cx="509399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a:solidFill>
                  <a:schemeClr val="bg1"/>
                </a:solidFill>
                <a:latin typeface="Arial" charset="0"/>
                <a:ea typeface="Calibri" pitchFamily="34" charset="0"/>
                <a:cs typeface="Arial" charset="0"/>
              </a:rPr>
              <a:t>enquiries@apemltd.co.uk</a:t>
            </a:r>
            <a:endParaRPr lang="en-GB" dirty="0">
              <a:solidFill>
                <a:schemeClr val="bg1"/>
              </a:solidFill>
              <a:cs typeface="Arial" charset="0"/>
            </a:endParaRPr>
          </a:p>
        </p:txBody>
      </p:sp>
      <p:sp>
        <p:nvSpPr>
          <p:cNvPr id="2" name="Rectangle 17"/>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MS PGothic" pitchFamily="34" charset="-128"/>
            </a:endParaRPr>
          </a:p>
        </p:txBody>
      </p:sp>
      <p:sp>
        <p:nvSpPr>
          <p:cNvPr id="4" name="Rectangle 19"/>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MS PGothic" pitchFamily="34" charset="-128"/>
            </a:endParaRPr>
          </a:p>
        </p:txBody>
      </p:sp>
      <p:pic>
        <p:nvPicPr>
          <p:cNvPr id="1028" name="Picture 4" descr="K:\Marketing\Logos\APEM logos\01 APEM logos\APEM varying sizes_jpegs\APEM LOGO_2014_RGB_lr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23367" y="1036684"/>
            <a:ext cx="3802063" cy="17409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a:extLst>
              <a:ext uri="{FF2B5EF4-FFF2-40B4-BE49-F238E27FC236}">
                <a16:creationId xmlns:a16="http://schemas.microsoft.com/office/drawing/2014/main" id="{9AF88106-96DE-4F35-82B4-59ACFFF6E608}"/>
              </a:ext>
            </a:extLst>
          </p:cNvPr>
          <p:cNvSpPr>
            <a:spLocks noChangeArrowheads="1"/>
          </p:cNvSpPr>
          <p:nvPr/>
        </p:nvSpPr>
        <p:spPr bwMode="auto">
          <a:xfrm>
            <a:off x="2115115" y="5453016"/>
            <a:ext cx="509399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a:solidFill>
                  <a:schemeClr val="bg1"/>
                </a:solidFill>
                <a:latin typeface="Arial" charset="0"/>
                <a:ea typeface="Calibri" pitchFamily="34" charset="0"/>
                <a:cs typeface="Arial" charset="0"/>
              </a:rPr>
              <a:t>www.apemltd.co.uk</a:t>
            </a:r>
            <a:endParaRPr lang="en-GB" dirty="0">
              <a:solidFill>
                <a:schemeClr val="bg1"/>
              </a:solidFill>
              <a:cs typeface="Arial" charset="0"/>
            </a:endParaRPr>
          </a:p>
        </p:txBody>
      </p:sp>
    </p:spTree>
    <p:extLst>
      <p:ext uri="{BB962C8B-B14F-4D97-AF65-F5344CB8AC3E}">
        <p14:creationId xmlns:p14="http://schemas.microsoft.com/office/powerpoint/2010/main" val="74007826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084" name="TextBox 4"/>
          <p:cNvSpPr txBox="1">
            <a:spLocks noChangeArrowheads="1"/>
          </p:cNvSpPr>
          <p:nvPr/>
        </p:nvSpPr>
        <p:spPr bwMode="auto">
          <a:xfrm>
            <a:off x="461962" y="333375"/>
            <a:ext cx="82180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a:solidFill>
                  <a:schemeClr val="bg1"/>
                </a:solidFill>
                <a:latin typeface="Arial" charset="0"/>
                <a:cs typeface="Arial" charset="0"/>
              </a:rPr>
              <a:t>The restoration of </a:t>
            </a:r>
            <a:r>
              <a:rPr lang="en-US" altLang="en-US" sz="2000" b="1" dirty="0" err="1">
                <a:solidFill>
                  <a:schemeClr val="bg1"/>
                </a:solidFill>
                <a:latin typeface="Arial" charset="0"/>
                <a:cs typeface="Arial" charset="0"/>
              </a:rPr>
              <a:t>Gypsey</a:t>
            </a:r>
            <a:r>
              <a:rPr lang="en-US" altLang="en-US" sz="2000" b="1" dirty="0">
                <a:solidFill>
                  <a:schemeClr val="bg1"/>
                </a:solidFill>
                <a:latin typeface="Arial" charset="0"/>
                <a:cs typeface="Arial" charset="0"/>
              </a:rPr>
              <a:t> Race, </a:t>
            </a:r>
            <a:r>
              <a:rPr lang="en-US" altLang="en-US" sz="2000" b="1" dirty="0" err="1">
                <a:solidFill>
                  <a:schemeClr val="bg1"/>
                </a:solidFill>
                <a:latin typeface="Arial" charset="0"/>
                <a:cs typeface="Arial" charset="0"/>
              </a:rPr>
              <a:t>Bridlington</a:t>
            </a:r>
            <a:endParaRPr lang="en-US" altLang="en-US" sz="2000" b="1" dirty="0">
              <a:solidFill>
                <a:schemeClr val="bg1"/>
              </a:solidFill>
              <a:latin typeface="Arial" charset="0"/>
              <a:cs typeface="Arial" charset="0"/>
            </a:endParaRPr>
          </a:p>
        </p:txBody>
      </p:sp>
      <p:sp>
        <p:nvSpPr>
          <p:cNvPr id="25" name="TextBox 1"/>
          <p:cNvSpPr txBox="1">
            <a:spLocks noChangeArrowheads="1"/>
          </p:cNvSpPr>
          <p:nvPr/>
        </p:nvSpPr>
        <p:spPr bwMode="auto">
          <a:xfrm>
            <a:off x="461963" y="1263534"/>
            <a:ext cx="7999649"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85750" indent="-285750">
              <a:spcAft>
                <a:spcPts val="600"/>
              </a:spcAft>
              <a:buFont typeface="Arial" pitchFamily="34" charset="0"/>
              <a:buChar char="•"/>
              <a:defRPr/>
            </a:pPr>
            <a:r>
              <a:rPr lang="en-GB" sz="2000" dirty="0">
                <a:latin typeface="Arial" panose="020B0604020202020204" pitchFamily="34" charset="0"/>
                <a:cs typeface="Arial" panose="020B0604020202020204" pitchFamily="34" charset="0"/>
              </a:rPr>
              <a:t>APEM conducted an initial site walkover of each of the redevelopment reaches as well as an upstream reference reach. </a:t>
            </a:r>
          </a:p>
          <a:p>
            <a:pPr marL="285750" indent="-285750">
              <a:spcAft>
                <a:spcPts val="600"/>
              </a:spcAft>
              <a:buFont typeface="Arial" pitchFamily="34" charset="0"/>
              <a:buChar char="•"/>
              <a:defRPr/>
            </a:pPr>
            <a:r>
              <a:rPr lang="en-GB" sz="2000" dirty="0">
                <a:latin typeface="Arial" panose="020B0604020202020204" pitchFamily="34" charset="0"/>
                <a:cs typeface="Arial" panose="020B0604020202020204" pitchFamily="34" charset="0"/>
              </a:rPr>
              <a:t>We also carried out a desk-based assessment, using historical maps, flow data and previous ecological reports. </a:t>
            </a:r>
          </a:p>
          <a:p>
            <a:pPr marL="285750" indent="-285750">
              <a:spcAft>
                <a:spcPts val="600"/>
              </a:spcAft>
              <a:buFont typeface="Arial" pitchFamily="34" charset="0"/>
              <a:buChar char="•"/>
              <a:defRPr/>
            </a:pPr>
            <a:r>
              <a:rPr lang="en-GB" sz="2000" dirty="0">
                <a:latin typeface="Arial" panose="020B0604020202020204" pitchFamily="34" charset="0"/>
                <a:cs typeface="Arial" panose="020B0604020202020204" pitchFamily="34" charset="0"/>
              </a:rPr>
              <a:t>These provided a comprehensive understanding of the </a:t>
            </a:r>
            <a:r>
              <a:rPr lang="en-GB" sz="2000" dirty="0" err="1">
                <a:latin typeface="Arial" panose="020B0604020202020204" pitchFamily="34" charset="0"/>
                <a:cs typeface="Arial" panose="020B0604020202020204" pitchFamily="34" charset="0"/>
              </a:rPr>
              <a:t>hydromorphological</a:t>
            </a:r>
            <a:r>
              <a:rPr lang="en-GB" sz="2000" dirty="0">
                <a:latin typeface="Arial" panose="020B0604020202020204" pitchFamily="34" charset="0"/>
                <a:cs typeface="Arial" panose="020B0604020202020204" pitchFamily="34" charset="0"/>
              </a:rPr>
              <a:t> and ecological functioning of the watercourse.</a:t>
            </a:r>
          </a:p>
          <a:p>
            <a:pPr marL="285750" indent="-285750">
              <a:spcAft>
                <a:spcPts val="600"/>
              </a:spcAft>
              <a:buFont typeface="Arial" pitchFamily="34" charset="0"/>
              <a:buChar char="•"/>
              <a:defRPr/>
            </a:pPr>
            <a:r>
              <a:rPr lang="en-GB" sz="2000" dirty="0">
                <a:effectLst/>
                <a:latin typeface="Arial" panose="020B0604020202020204" pitchFamily="34" charset="0"/>
                <a:ea typeface="Calibri" panose="020F0502020204030204" pitchFamily="34" charset="0"/>
              </a:rPr>
              <a:t>APEM then used a combination of hydraulic model outputs and field data to design a series of habitat enhancements, including: </a:t>
            </a:r>
          </a:p>
          <a:p>
            <a:pPr marL="1028700" lvl="1">
              <a:spcAft>
                <a:spcPts val="600"/>
              </a:spcAft>
              <a:buFont typeface="Arial" pitchFamily="34" charset="0"/>
              <a:buChar char="•"/>
              <a:defRPr/>
            </a:pPr>
            <a:r>
              <a:rPr lang="en-GB" sz="2000" dirty="0">
                <a:effectLst/>
                <a:latin typeface="Arial" panose="020B0604020202020204" pitchFamily="34" charset="0"/>
                <a:ea typeface="Calibri" panose="020F0502020204030204" pitchFamily="34" charset="0"/>
              </a:rPr>
              <a:t>reworking bed sediment into pools and riffles to increase habitat diversity for all life stages of target fish species; and </a:t>
            </a:r>
          </a:p>
          <a:p>
            <a:pPr marL="1028700" lvl="1">
              <a:spcAft>
                <a:spcPts val="600"/>
              </a:spcAft>
              <a:buFont typeface="Arial" pitchFamily="34" charset="0"/>
              <a:buChar char="•"/>
              <a:defRPr/>
            </a:pPr>
            <a:r>
              <a:rPr lang="en-GB" sz="2000" dirty="0">
                <a:effectLst/>
                <a:latin typeface="Arial" panose="020B0604020202020204" pitchFamily="34" charset="0"/>
                <a:ea typeface="Calibri" panose="020F0502020204030204" pitchFamily="34" charset="0"/>
              </a:rPr>
              <a:t>installing berms to narrow the low-flow channel with the intention of increasing flow depth (to improve fish passage) and reducing fine sediment deposition. </a:t>
            </a:r>
          </a:p>
        </p:txBody>
      </p:sp>
    </p:spTree>
    <p:extLst>
      <p:ext uri="{BB962C8B-B14F-4D97-AF65-F5344CB8AC3E}">
        <p14:creationId xmlns:p14="http://schemas.microsoft.com/office/powerpoint/2010/main" val="373483403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084" name="TextBox 4"/>
          <p:cNvSpPr txBox="1">
            <a:spLocks noChangeArrowheads="1"/>
          </p:cNvSpPr>
          <p:nvPr/>
        </p:nvSpPr>
        <p:spPr bwMode="auto">
          <a:xfrm>
            <a:off x="461962" y="333375"/>
            <a:ext cx="82180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a:solidFill>
                  <a:schemeClr val="bg1"/>
                </a:solidFill>
                <a:latin typeface="Arial" charset="0"/>
                <a:cs typeface="Arial" charset="0"/>
              </a:rPr>
              <a:t>The restoration of </a:t>
            </a:r>
            <a:r>
              <a:rPr lang="en-US" altLang="en-US" sz="2000" b="1" dirty="0" err="1">
                <a:solidFill>
                  <a:schemeClr val="bg1"/>
                </a:solidFill>
                <a:latin typeface="Arial" charset="0"/>
                <a:cs typeface="Arial" charset="0"/>
              </a:rPr>
              <a:t>Gypsey</a:t>
            </a:r>
            <a:r>
              <a:rPr lang="en-US" altLang="en-US" sz="2000" b="1" dirty="0">
                <a:solidFill>
                  <a:schemeClr val="bg1"/>
                </a:solidFill>
                <a:latin typeface="Arial" charset="0"/>
                <a:cs typeface="Arial" charset="0"/>
              </a:rPr>
              <a:t> Race, </a:t>
            </a:r>
            <a:r>
              <a:rPr lang="en-US" altLang="en-US" sz="2000" b="1" dirty="0" err="1">
                <a:solidFill>
                  <a:schemeClr val="bg1"/>
                </a:solidFill>
                <a:latin typeface="Arial" charset="0"/>
                <a:cs typeface="Arial" charset="0"/>
              </a:rPr>
              <a:t>Bridlington</a:t>
            </a:r>
            <a:endParaRPr lang="en-US" altLang="en-US" sz="2000" b="1" dirty="0">
              <a:solidFill>
                <a:schemeClr val="bg1"/>
              </a:solidFill>
              <a:latin typeface="Arial" charset="0"/>
              <a:cs typeface="Arial" charset="0"/>
            </a:endParaRPr>
          </a:p>
        </p:txBody>
      </p:sp>
      <p:sp>
        <p:nvSpPr>
          <p:cNvPr id="25" name="TextBox 1"/>
          <p:cNvSpPr txBox="1">
            <a:spLocks noChangeArrowheads="1"/>
          </p:cNvSpPr>
          <p:nvPr/>
        </p:nvSpPr>
        <p:spPr bwMode="auto">
          <a:xfrm>
            <a:off x="461963" y="1263534"/>
            <a:ext cx="7999649"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85750" indent="-285750">
              <a:spcAft>
                <a:spcPts val="600"/>
              </a:spcAft>
              <a:buFont typeface="Arial" pitchFamily="34" charset="0"/>
              <a:buChar char="•"/>
              <a:defRPr/>
            </a:pPr>
            <a:r>
              <a:rPr lang="en-GB" sz="2000" dirty="0">
                <a:effectLst/>
                <a:latin typeface="Arial" panose="020B0604020202020204" pitchFamily="34" charset="0"/>
                <a:ea typeface="Calibri" panose="020F0502020204030204" pitchFamily="34" charset="0"/>
              </a:rPr>
              <a:t>The urban nature of the site also necessitated some bed sediment replacement and APEM provided expert advice on sourcing gravels of appropriate particle size and chemical composition.</a:t>
            </a:r>
          </a:p>
          <a:p>
            <a:pPr marL="285750" indent="-285750">
              <a:spcAft>
                <a:spcPts val="600"/>
              </a:spcAft>
              <a:buFont typeface="Arial" pitchFamily="34" charset="0"/>
              <a:buChar char="•"/>
              <a:defRPr/>
            </a:pPr>
            <a:r>
              <a:rPr lang="en-GB" sz="2000" dirty="0">
                <a:solidFill>
                  <a:prstClr val="black"/>
                </a:solidFill>
                <a:latin typeface="Arial" panose="020B0604020202020204" pitchFamily="34" charset="0"/>
                <a:cs typeface="Arial" panose="020B0604020202020204" pitchFamily="34" charset="0"/>
              </a:rPr>
              <a:t>On c</a:t>
            </a:r>
            <a:r>
              <a:rPr lang="en-GB" sz="2000" dirty="0">
                <a:effectLst/>
                <a:latin typeface="Arial" panose="020B0604020202020204" pitchFamily="34" charset="0"/>
                <a:ea typeface="Calibri" panose="020F0502020204030204" pitchFamily="34" charset="0"/>
              </a:rPr>
              <a:t>ompletion of the design phases, APEM was contracted to provide regular expert on-site advice during construction to ensure that the designs were implemented to specification and to enable designs to be modified based on site conditions where necessary.</a:t>
            </a:r>
          </a:p>
          <a:p>
            <a:pPr marL="285750" indent="-285750">
              <a:spcAft>
                <a:spcPts val="600"/>
              </a:spcAft>
              <a:buFont typeface="Arial" pitchFamily="34" charset="0"/>
              <a:buChar char="•"/>
              <a:defRPr/>
            </a:pPr>
            <a:r>
              <a:rPr lang="en-GB" sz="2000" dirty="0">
                <a:effectLst/>
                <a:latin typeface="Arial" panose="020B0604020202020204" pitchFamily="34" charset="0"/>
                <a:ea typeface="Calibri" panose="020F0502020204030204" pitchFamily="34" charset="0"/>
              </a:rPr>
              <a:t>Given the changeable construction schedule, APEM adopted a flexible approach, with staff often deployed to site at short notice, and regular communication with the construction manager was essential.</a:t>
            </a:r>
            <a:endParaRPr lang="en-GB"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60844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 name="Rectangle 17"/>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MS PGothic" pitchFamily="34" charset="-128"/>
            </a:endParaRPr>
          </a:p>
        </p:txBody>
      </p:sp>
      <p:sp>
        <p:nvSpPr>
          <p:cNvPr id="4" name="Rectangle 19"/>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MS PGothic" pitchFamily="34" charset="-128"/>
            </a:endParaRPr>
          </a:p>
        </p:txBody>
      </p:sp>
      <p:pic>
        <p:nvPicPr>
          <p:cNvPr id="11" name="Picture 10">
            <a:extLst>
              <a:ext uri="{FF2B5EF4-FFF2-40B4-BE49-F238E27FC236}">
                <a16:creationId xmlns:a16="http://schemas.microsoft.com/office/drawing/2014/main" id="{D72AE938-71C1-4D0F-A79F-2DB7A41823B1}"/>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5168" y="1117730"/>
            <a:ext cx="8121316" cy="5029663"/>
          </a:xfrm>
          <a:prstGeom prst="rect">
            <a:avLst/>
          </a:prstGeom>
          <a:noFill/>
          <a:ln>
            <a:noFill/>
          </a:ln>
        </p:spPr>
      </p:pic>
      <p:pic>
        <p:nvPicPr>
          <p:cNvPr id="13"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8FE8D7AD-07B0-42E4-94A0-5D850D9322EC}"/>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7" name="TextBox 4">
            <a:extLst>
              <a:ext uri="{FF2B5EF4-FFF2-40B4-BE49-F238E27FC236}">
                <a16:creationId xmlns:a16="http://schemas.microsoft.com/office/drawing/2014/main" id="{1EBE0455-207D-40AF-A189-CA8F45B31DD7}"/>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typical design cross-section</a:t>
            </a:r>
          </a:p>
        </p:txBody>
      </p:sp>
    </p:spTree>
    <p:extLst>
      <p:ext uri="{BB962C8B-B14F-4D97-AF65-F5344CB8AC3E}">
        <p14:creationId xmlns:p14="http://schemas.microsoft.com/office/powerpoint/2010/main" val="123186544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80731_124431">
            <a:extLst>
              <a:ext uri="{FF2B5EF4-FFF2-40B4-BE49-F238E27FC236}">
                <a16:creationId xmlns:a16="http://schemas.microsoft.com/office/drawing/2014/main" id="{7577D21F-623A-4305-B716-F85ABA5A5386}"/>
              </a:ext>
            </a:extLst>
          </p:cNvPr>
          <p:cNvPicPr/>
          <p:nvPr/>
        </p:nvPicPr>
        <p:blipFill rotWithShape="1">
          <a:blip r:embed="rId2" cstate="print">
            <a:lum/>
            <a:extLst>
              <a:ext uri="{28A0092B-C50C-407E-A947-70E740481C1C}">
                <a14:useLocalDpi xmlns:a14="http://schemas.microsoft.com/office/drawing/2010/main"/>
              </a:ext>
            </a:extLst>
          </a:blip>
          <a:srcRect/>
          <a:stretch/>
        </p:blipFill>
        <p:spPr bwMode="auto">
          <a:xfrm>
            <a:off x="-109901" y="-649601"/>
            <a:ext cx="9731572" cy="9670771"/>
          </a:xfrm>
          <a:prstGeom prst="rect">
            <a:avLst/>
          </a:prstGeom>
          <a:ln>
            <a:noFill/>
          </a:ln>
          <a:extLst>
            <a:ext uri="{53640926-AAD7-44D8-BBD7-CCE9431645EC}">
              <a14:shadowObscured xmlns:a14="http://schemas.microsoft.com/office/drawing/2010/main"/>
            </a:ext>
          </a:extLst>
        </p:spPr>
      </p:pic>
      <p:pic>
        <p:nvPicPr>
          <p:cNvPr id="5" name="Picture 1">
            <a:extLst>
              <a:ext uri="{FF2B5EF4-FFF2-40B4-BE49-F238E27FC236}">
                <a16:creationId xmlns:a16="http://schemas.microsoft.com/office/drawing/2014/main" id="{DD24C436-7B6B-4821-98F9-2BEDC973FF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E5B064F-3B49-4124-B8AC-681656FBBB3A}"/>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B3A90949-05A5-4FC9-89C0-CE4A1B8645F7}"/>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early construction phase</a:t>
            </a:r>
          </a:p>
        </p:txBody>
      </p:sp>
    </p:spTree>
    <p:extLst>
      <p:ext uri="{BB962C8B-B14F-4D97-AF65-F5344CB8AC3E}">
        <p14:creationId xmlns:p14="http://schemas.microsoft.com/office/powerpoint/2010/main" val="396120045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the side of a dirt field&#10;&#10;Description automatically generated">
            <a:extLst>
              <a:ext uri="{FF2B5EF4-FFF2-40B4-BE49-F238E27FC236}">
                <a16:creationId xmlns:a16="http://schemas.microsoft.com/office/drawing/2014/main" id="{A2595302-CAF4-45FE-8CD8-D70574181F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1">
            <a:extLst>
              <a:ext uri="{FF2B5EF4-FFF2-40B4-BE49-F238E27FC236}">
                <a16:creationId xmlns:a16="http://schemas.microsoft.com/office/drawing/2014/main" id="{7A9C0705-90DE-432C-B127-13C2EB57F6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C56639A-74C9-4FE2-BC7B-98A0D58BD98F}"/>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F6C901D4-E057-4E07-BFD3-AAE52FC72A68}"/>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early construction phase</a:t>
            </a:r>
          </a:p>
        </p:txBody>
      </p:sp>
    </p:spTree>
    <p:extLst>
      <p:ext uri="{BB962C8B-B14F-4D97-AF65-F5344CB8AC3E}">
        <p14:creationId xmlns:p14="http://schemas.microsoft.com/office/powerpoint/2010/main" val="24889788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grass, hydrant, fire&#10;&#10;Description automatically generated">
            <a:extLst>
              <a:ext uri="{FF2B5EF4-FFF2-40B4-BE49-F238E27FC236}">
                <a16:creationId xmlns:a16="http://schemas.microsoft.com/office/drawing/2014/main" id="{6C92229E-0D49-4349-BF12-EC146EBFC3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0251" y="0"/>
            <a:ext cx="5143500" cy="6858000"/>
          </a:xfrm>
          <a:prstGeom prst="rect">
            <a:avLst/>
          </a:prstGeom>
        </p:spPr>
      </p:pic>
      <p:pic>
        <p:nvPicPr>
          <p:cNvPr id="5" name="Picture 1">
            <a:extLst>
              <a:ext uri="{FF2B5EF4-FFF2-40B4-BE49-F238E27FC236}">
                <a16:creationId xmlns:a16="http://schemas.microsoft.com/office/drawing/2014/main" id="{50F0E73F-F931-4B0D-9698-8DC0B738A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D09765A-80A2-4A30-9793-8DD12BF19055}"/>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87EFEF33-3762-4816-AC14-60FEC278DEC5}"/>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early construction phase</a:t>
            </a:r>
          </a:p>
        </p:txBody>
      </p:sp>
    </p:spTree>
    <p:extLst>
      <p:ext uri="{BB962C8B-B14F-4D97-AF65-F5344CB8AC3E}">
        <p14:creationId xmlns:p14="http://schemas.microsoft.com/office/powerpoint/2010/main" val="270958854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rt path&#10;&#10;Description automatically generated">
            <a:extLst>
              <a:ext uri="{FF2B5EF4-FFF2-40B4-BE49-F238E27FC236}">
                <a16:creationId xmlns:a16="http://schemas.microsoft.com/office/drawing/2014/main" id="{F65D0B24-8E4F-48A1-A834-19E2709D32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1">
            <a:extLst>
              <a:ext uri="{FF2B5EF4-FFF2-40B4-BE49-F238E27FC236}">
                <a16:creationId xmlns:a16="http://schemas.microsoft.com/office/drawing/2014/main" id="{671CAE99-6A73-4E84-8D55-F6BF377DF6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35611" y="5954110"/>
            <a:ext cx="1741714" cy="7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0A3B202-BCA6-4BB1-874B-8FD9833C4CE2}"/>
              </a:ext>
            </a:extLst>
          </p:cNvPr>
          <p:cNvSpPr/>
          <p:nvPr/>
        </p:nvSpPr>
        <p:spPr>
          <a:xfrm>
            <a:off x="152400" y="333375"/>
            <a:ext cx="8839200" cy="400050"/>
          </a:xfrm>
          <a:prstGeom prst="rect">
            <a:avLst/>
          </a:prstGeom>
          <a:gradFill flip="none" rotWithShape="1">
            <a:gsLst>
              <a:gs pos="0">
                <a:srgbClr val="0092D2">
                  <a:lumMod val="92000"/>
                  <a:lumOff val="8000"/>
                  <a:alpha val="74000"/>
                </a:srgbClr>
              </a:gs>
              <a:gs pos="100000">
                <a:srgbClr val="2B69A5"/>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4">
            <a:extLst>
              <a:ext uri="{FF2B5EF4-FFF2-40B4-BE49-F238E27FC236}">
                <a16:creationId xmlns:a16="http://schemas.microsoft.com/office/drawing/2014/main" id="{A88488E9-D2FF-4ABF-9D0F-3C2B2C93C278}"/>
              </a:ext>
            </a:extLst>
          </p:cNvPr>
          <p:cNvSpPr txBox="1">
            <a:spLocks noChangeArrowheads="1"/>
          </p:cNvSpPr>
          <p:nvPr/>
        </p:nvSpPr>
        <p:spPr bwMode="auto">
          <a:xfrm>
            <a:off x="461962" y="333375"/>
            <a:ext cx="7599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US" altLang="en-US" sz="2000" b="1" dirty="0" err="1">
                <a:solidFill>
                  <a:prstClr val="white"/>
                </a:solidFill>
                <a:latin typeface="Arial" charset="0"/>
                <a:cs typeface="Arial" charset="0"/>
              </a:rPr>
              <a:t>Gypsey</a:t>
            </a:r>
            <a:r>
              <a:rPr lang="en-US" altLang="en-US" sz="2000" b="1" dirty="0">
                <a:solidFill>
                  <a:prstClr val="white"/>
                </a:solidFill>
                <a:latin typeface="Arial" charset="0"/>
                <a:cs typeface="Arial" charset="0"/>
              </a:rPr>
              <a:t> Race, </a:t>
            </a:r>
            <a:r>
              <a:rPr lang="en-US" altLang="en-US" sz="2000" b="1" dirty="0" err="1">
                <a:solidFill>
                  <a:prstClr val="white"/>
                </a:solidFill>
                <a:latin typeface="Arial" charset="0"/>
                <a:cs typeface="Arial" charset="0"/>
              </a:rPr>
              <a:t>Bridlington</a:t>
            </a:r>
            <a:r>
              <a:rPr lang="en-US" altLang="en-US" sz="2000" b="1" dirty="0">
                <a:solidFill>
                  <a:prstClr val="white"/>
                </a:solidFill>
                <a:latin typeface="Arial" charset="0"/>
                <a:cs typeface="Arial" charset="0"/>
              </a:rPr>
              <a:t> – early construction phase</a:t>
            </a:r>
          </a:p>
        </p:txBody>
      </p:sp>
    </p:spTree>
    <p:extLst>
      <p:ext uri="{BB962C8B-B14F-4D97-AF65-F5344CB8AC3E}">
        <p14:creationId xmlns:p14="http://schemas.microsoft.com/office/powerpoint/2010/main" val="140514441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TotalTime>
  <Words>919</Words>
  <Application>Microsoft Office PowerPoint</Application>
  <PresentationFormat>On-screen Show (4:3)</PresentationFormat>
  <Paragraphs>58</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Gypsey Race</dc:title>
  <dc:creator>Tim Meadows</dc:creator>
  <cp:lastModifiedBy>Simon Whitton</cp:lastModifiedBy>
  <cp:revision>59</cp:revision>
  <dcterms:created xsi:type="dcterms:W3CDTF">2018-08-17T14:29:09Z</dcterms:created>
  <dcterms:modified xsi:type="dcterms:W3CDTF">2020-09-03T13:22:48Z</dcterms:modified>
</cp:coreProperties>
</file>